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5" r:id="rId2"/>
  </p:sldIdLst>
  <p:sldSz cx="18002250" cy="25203150"/>
  <p:notesSz cx="6797675" cy="9926638"/>
  <p:defaultTextStyle>
    <a:defPPr>
      <a:defRPr lang="zh-CN"/>
    </a:defPPr>
    <a:lvl1pPr marL="0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33970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67940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01911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35886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69856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403827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637797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71767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主题样式 2 - 强调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主题样式 1 - 强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浅色样式 2 - 强调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深色样式 2 - 强调 3/强调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深色样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-3168" y="-108"/>
      </p:cViewPr>
      <p:guideLst>
        <p:guide orient="horz" pos="7938"/>
        <p:guide pos="56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1050131" y="5040630"/>
            <a:ext cx="15457932" cy="6720840"/>
          </a:xfrm>
          <a:ln>
            <a:noFill/>
          </a:ln>
        </p:spPr>
        <p:txBody>
          <a:bodyPr vert="horz" tIns="0" rIns="4937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151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1050131" y="11864870"/>
            <a:ext cx="15463933" cy="6440805"/>
          </a:xfrm>
        </p:spPr>
        <p:txBody>
          <a:bodyPr lIns="0" rIns="49378"/>
          <a:lstStyle>
            <a:lvl1pPr marL="0" marR="123444" indent="0" algn="r">
              <a:buNone/>
              <a:defRPr>
                <a:solidFill>
                  <a:schemeClr val="tx1"/>
                </a:solidFill>
              </a:defRPr>
            </a:lvl1pPr>
            <a:lvl2pPr marL="1234440" indent="0" algn="ctr">
              <a:buNone/>
            </a:lvl2pPr>
            <a:lvl3pPr marL="2468880" indent="0" algn="ctr">
              <a:buNone/>
            </a:lvl3pPr>
            <a:lvl4pPr marL="3703320" indent="0" algn="ctr">
              <a:buNone/>
            </a:lvl4pPr>
            <a:lvl5pPr marL="4937760" indent="0" algn="ctr">
              <a:buNone/>
            </a:lvl5pPr>
            <a:lvl6pPr marL="6172200" indent="0" algn="ctr">
              <a:buNone/>
            </a:lvl6pPr>
            <a:lvl7pPr marL="7406640" indent="0" algn="ctr">
              <a:buNone/>
            </a:lvl7pPr>
            <a:lvl8pPr marL="8641080" indent="0" algn="ctr">
              <a:buNone/>
            </a:lvl8pPr>
            <a:lvl9pPr marL="987552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3051631" y="3360426"/>
            <a:ext cx="4050506" cy="19153229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00113" y="3360426"/>
            <a:ext cx="11851481" cy="19153229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4130" y="4839005"/>
            <a:ext cx="15301913" cy="500702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151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44130" y="9939640"/>
            <a:ext cx="15301913" cy="5548192"/>
          </a:xfrm>
        </p:spPr>
        <p:txBody>
          <a:bodyPr lIns="123444" rIns="123444" anchor="t"/>
          <a:lstStyle>
            <a:lvl1pPr marL="0" indent="0">
              <a:buNone/>
              <a:defRPr sz="5900">
                <a:solidFill>
                  <a:schemeClr val="tx1"/>
                </a:solidFill>
              </a:defRPr>
            </a:lvl1pPr>
            <a:lvl2pPr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0113" y="2587523"/>
            <a:ext cx="16202025" cy="4200525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00112" y="7056312"/>
            <a:ext cx="7950994" cy="16298037"/>
          </a:xfrm>
        </p:spPr>
        <p:txBody>
          <a:bodyPr/>
          <a:lstStyle>
            <a:lvl1pPr>
              <a:defRPr sz="70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151144" y="7056312"/>
            <a:ext cx="7950994" cy="16298037"/>
          </a:xfrm>
        </p:spPr>
        <p:txBody>
          <a:bodyPr/>
          <a:lstStyle>
            <a:lvl1pPr>
              <a:defRPr sz="70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0113" y="2587523"/>
            <a:ext cx="16202025" cy="4200525"/>
          </a:xfrm>
        </p:spPr>
        <p:txBody>
          <a:bodyPr tIns="123444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00113" y="6818036"/>
            <a:ext cx="7954120" cy="2423119"/>
          </a:xfrm>
        </p:spPr>
        <p:txBody>
          <a:bodyPr lIns="123444" tIns="0" rIns="123444" bIns="0" anchor="ctr">
            <a:noAutofit/>
          </a:bodyPr>
          <a:lstStyle>
            <a:lvl1pPr marL="0" indent="0">
              <a:buNone/>
              <a:defRPr sz="65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5400" b="1"/>
            </a:lvl2pPr>
            <a:lvl3pPr>
              <a:buNone/>
              <a:defRPr sz="4900" b="1"/>
            </a:lvl3pPr>
            <a:lvl4pPr>
              <a:buNone/>
              <a:defRPr sz="4300" b="1"/>
            </a:lvl4pPr>
            <a:lvl5pPr>
              <a:buNone/>
              <a:defRPr sz="43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9144894" y="6834609"/>
            <a:ext cx="7957245" cy="2406548"/>
          </a:xfrm>
        </p:spPr>
        <p:txBody>
          <a:bodyPr lIns="123444" tIns="0" rIns="123444" bIns="0" anchor="ctr"/>
          <a:lstStyle>
            <a:lvl1pPr marL="0" indent="0">
              <a:buNone/>
              <a:defRPr sz="65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5400" b="1"/>
            </a:lvl2pPr>
            <a:lvl3pPr>
              <a:buNone/>
              <a:defRPr sz="4900" b="1"/>
            </a:lvl3pPr>
            <a:lvl4pPr>
              <a:buNone/>
              <a:defRPr sz="4300" b="1"/>
            </a:lvl4pPr>
            <a:lvl5pPr>
              <a:buNone/>
              <a:defRPr sz="43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900113" y="9241155"/>
            <a:ext cx="7954120" cy="14133021"/>
          </a:xfrm>
        </p:spPr>
        <p:txBody>
          <a:bodyPr tIns="0"/>
          <a:lstStyle>
            <a:lvl1pPr>
              <a:defRPr sz="59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9144894" y="9241155"/>
            <a:ext cx="7957245" cy="14133021"/>
          </a:xfrm>
        </p:spPr>
        <p:txBody>
          <a:bodyPr tIns="0"/>
          <a:lstStyle>
            <a:lvl1pPr>
              <a:defRPr sz="59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0112" y="2587523"/>
            <a:ext cx="16352044" cy="4200525"/>
          </a:xfrm>
        </p:spPr>
        <p:txBody>
          <a:bodyPr vert="horz" tIns="123444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135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50169" y="1890243"/>
            <a:ext cx="5400675" cy="4270534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7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1350169" y="6160770"/>
            <a:ext cx="5400675" cy="16802100"/>
          </a:xfrm>
        </p:spPr>
        <p:txBody>
          <a:bodyPr lIns="49378" rIns="49378"/>
          <a:lstStyle>
            <a:lvl1pPr marL="0" indent="0" algn="l">
              <a:buNone/>
              <a:defRPr sz="3800"/>
            </a:lvl1pPr>
            <a:lvl2pPr indent="0" algn="l">
              <a:buNone/>
              <a:defRPr sz="3200"/>
            </a:lvl2pPr>
            <a:lvl3pPr indent="0" algn="l">
              <a:buNone/>
              <a:defRPr sz="2700"/>
            </a:lvl3pPr>
            <a:lvl4pPr indent="0" algn="l">
              <a:buNone/>
              <a:defRPr sz="2400"/>
            </a:lvl4pPr>
            <a:lvl5pPr indent="0" algn="l">
              <a:buNone/>
              <a:defRPr sz="24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7038380" y="6160770"/>
            <a:ext cx="10063758" cy="16802100"/>
          </a:xfrm>
        </p:spPr>
        <p:txBody>
          <a:bodyPr tIns="0"/>
          <a:lstStyle>
            <a:lvl1pPr>
              <a:defRPr sz="7600"/>
            </a:lvl1pPr>
            <a:lvl2pPr>
              <a:defRPr sz="7000"/>
            </a:lvl2pPr>
            <a:lvl3pPr>
              <a:defRPr sz="6500"/>
            </a:lvl3pPr>
            <a:lvl4pPr>
              <a:defRPr sz="5400"/>
            </a:lvl4pPr>
            <a:lvl5pPr>
              <a:defRPr sz="49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6232576" y="4072183"/>
            <a:ext cx="10351294" cy="1512189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46888" tIns="123444" rIns="246888" bIns="123444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15758139" y="19697151"/>
            <a:ext cx="306038" cy="571271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46888" tIns="123444" rIns="246888" bIns="123444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00150" y="4325462"/>
            <a:ext cx="4356545" cy="5816132"/>
          </a:xfrm>
        </p:spPr>
        <p:txBody>
          <a:bodyPr vert="horz" lIns="123444" tIns="123444" rIns="123444" bIns="123444" anchor="b"/>
          <a:lstStyle>
            <a:lvl1pPr algn="l">
              <a:buNone/>
              <a:defRPr sz="54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00150" y="10395785"/>
            <a:ext cx="4350544" cy="8009001"/>
          </a:xfrm>
        </p:spPr>
        <p:txBody>
          <a:bodyPr lIns="172822" rIns="123444" bIns="123444" anchor="t"/>
          <a:lstStyle>
            <a:lvl1pPr marL="0" indent="0" algn="l">
              <a:spcBef>
                <a:spcPts val="675"/>
              </a:spcBef>
              <a:buFontTx/>
              <a:buNone/>
              <a:defRPr sz="35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5901988" y="23359588"/>
            <a:ext cx="1200150" cy="1341834"/>
          </a:xfrm>
        </p:spPr>
        <p:txBody>
          <a:bodyPr/>
          <a:lstStyle/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6862655" y="4408225"/>
            <a:ext cx="9091136" cy="14449806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86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18753" y="21376005"/>
            <a:ext cx="18039755" cy="382714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46888" tIns="123444" rIns="246888" bIns="123444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8626078" y="22857859"/>
            <a:ext cx="9376172" cy="234529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46888" tIns="123444" rIns="246888" bIns="123444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18753" y="-26254"/>
            <a:ext cx="18039755" cy="382714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46888" tIns="123444" rIns="246888" bIns="123444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8626078" y="-26252"/>
            <a:ext cx="9376172" cy="234529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46888" tIns="123444" rIns="246888" bIns="123444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900113" y="2587523"/>
            <a:ext cx="16202025" cy="4200525"/>
          </a:xfrm>
          <a:prstGeom prst="rect">
            <a:avLst/>
          </a:prstGeom>
        </p:spPr>
        <p:txBody>
          <a:bodyPr vert="horz" lIns="0" tIns="123444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900113" y="7112889"/>
            <a:ext cx="16202025" cy="16130016"/>
          </a:xfrm>
          <a:prstGeom prst="rect">
            <a:avLst/>
          </a:prstGeom>
        </p:spPr>
        <p:txBody>
          <a:bodyPr vert="horz" lIns="246888" tIns="123444" rIns="246888" bIns="123444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900113" y="23359588"/>
            <a:ext cx="4200525" cy="134183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3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9ED6C7-7854-4961-8397-4BAC1F83B1D2}" type="datetimeFigureOut">
              <a:rPr lang="zh-CN" altLang="en-US" smtClean="0"/>
              <a:pPr/>
              <a:t>2017-6-20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5250656" y="23359588"/>
            <a:ext cx="6600825" cy="134183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3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15601950" y="23359588"/>
            <a:ext cx="1500188" cy="134183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3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D86E89-A5B9-4D9F-A91C-5EF91A88DB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440" y="743850"/>
            <a:ext cx="18074204" cy="2385898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135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740664" indent="-740664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7000" kern="1200">
          <a:solidFill>
            <a:schemeClr val="tx1"/>
          </a:solidFill>
          <a:latin typeface="+mn-lt"/>
          <a:ea typeface="+mn-ea"/>
          <a:cs typeface="+mn-cs"/>
        </a:defRPr>
      </a:lvl1pPr>
      <a:lvl2pPr marL="1728216" indent="-66659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indent="-66659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209544" indent="-56784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3950208" indent="-56784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4690872" indent="-56784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5184648" indent="-493776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43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5925312" indent="-493776" algn="l" rtl="0" eaLnBrk="1" latinLnBrk="0" hangingPunct="1">
        <a:spcBef>
          <a:spcPct val="20000"/>
        </a:spcBef>
        <a:buClr>
          <a:schemeClr val="tx2"/>
        </a:buClr>
        <a:buChar char="•"/>
        <a:defRPr kumimoji="0"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6665976" indent="-493776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3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enovo\Desktop\2017年海洋前沿科学与尖端技术国际暑期学校竖版背景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18002250" cy="25203150"/>
          </a:xfrm>
          <a:prstGeom prst="rect">
            <a:avLst/>
          </a:prstGeom>
          <a:noFill/>
        </p:spPr>
      </p:pic>
      <p:pic>
        <p:nvPicPr>
          <p:cNvPr id="8" name="Picture 2" descr="E:\QQ document\1821878496\FileRecv\全写-背景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01"/>
          <a:stretch/>
        </p:blipFill>
        <p:spPr bwMode="auto">
          <a:xfrm>
            <a:off x="-33868" y="-77536"/>
            <a:ext cx="18103854" cy="26777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72133" y="3701358"/>
            <a:ext cx="17857985" cy="144655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8800" b="1" dirty="0">
                <a:ln w="3175" cmpd="sng">
                  <a:solidFill>
                    <a:srgbClr val="FFFF00"/>
                  </a:solidFill>
                  <a:prstDash val="solid"/>
                </a:ln>
                <a:solidFill>
                  <a:srgbClr val="C00000"/>
                </a:solidFill>
                <a:latin typeface="Adobe 黑体 Std R" pitchFamily="34" charset="-122"/>
                <a:ea typeface="Adobe 黑体 Std R" pitchFamily="34" charset="-122"/>
              </a:rPr>
              <a:t>南海与马尼拉海沟</a:t>
            </a:r>
            <a:r>
              <a:rPr lang="zh-CN" altLang="en-US" sz="8800" b="1" dirty="0" smtClean="0">
                <a:ln w="3175" cmpd="sng">
                  <a:solidFill>
                    <a:srgbClr val="FFFF00"/>
                  </a:solidFill>
                  <a:prstDash val="solid"/>
                </a:ln>
                <a:solidFill>
                  <a:srgbClr val="C00000"/>
                </a:solidFill>
                <a:latin typeface="Adobe 黑体 Std R" pitchFamily="34" charset="-122"/>
                <a:ea typeface="Adobe 黑体 Std R" pitchFamily="34" charset="-122"/>
              </a:rPr>
              <a:t>俯冲带研究进展</a:t>
            </a:r>
            <a:endParaRPr lang="en-US" altLang="en-US" sz="8800" b="1" dirty="0" smtClean="0">
              <a:ln w="3175" cmpd="sng">
                <a:solidFill>
                  <a:srgbClr val="FFFF00"/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黑体 Std R" pitchFamily="34" charset="-122"/>
              <a:ea typeface="Adobe 黑体 Std R" pitchFamily="34" charset="-122"/>
              <a:cs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600255"/>
            <a:ext cx="6551794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《</a:t>
            </a:r>
            <a:r>
              <a:rPr lang="zh-CN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zh-CN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三</a:t>
            </a:r>
            <a:r>
              <a:rPr lang="zh-CN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届海洋地质前沿论坛</a:t>
            </a:r>
            <a:r>
              <a:rPr lang="en-US" altLang="zh-C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》</a:t>
            </a:r>
            <a:r>
              <a:rPr lang="zh-CN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en-US" altLang="zh-C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CN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期</a:t>
            </a:r>
            <a:endParaRPr lang="zh-CN" altLang="en-US" sz="32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48397" y="5400775"/>
            <a:ext cx="1346549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【时</a:t>
            </a:r>
            <a:r>
              <a:rPr lang="en-US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    </a:t>
            </a:r>
            <a:r>
              <a:rPr lang="zh-CN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间】</a:t>
            </a:r>
            <a:r>
              <a:rPr lang="en-US" altLang="zh-CN" sz="4500" b="1" dirty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: </a:t>
            </a:r>
            <a:r>
              <a:rPr lang="zh-CN" altLang="en-US" sz="4500" b="1" dirty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500" b="1" dirty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2017</a:t>
            </a:r>
            <a:r>
              <a:rPr lang="zh-CN" altLang="en-US" sz="4500" b="1" dirty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4500" b="1" dirty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4500" b="1" dirty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月</a:t>
            </a:r>
            <a:r>
              <a:rPr lang="en-US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23</a:t>
            </a:r>
            <a:r>
              <a:rPr lang="zh-CN" altLang="en-US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日</a:t>
            </a:r>
            <a:r>
              <a:rPr lang="zh-CN" altLang="en-US" sz="4500" b="1" dirty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（星期五）上午</a:t>
            </a:r>
            <a:r>
              <a:rPr lang="en-US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9:00</a:t>
            </a:r>
          </a:p>
          <a:p>
            <a:r>
              <a:rPr lang="zh-CN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【地</a:t>
            </a:r>
            <a:r>
              <a:rPr lang="en-US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    </a:t>
            </a:r>
            <a:r>
              <a:rPr lang="zh-CN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点】</a:t>
            </a:r>
            <a:r>
              <a:rPr lang="en-US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:  </a:t>
            </a:r>
            <a:r>
              <a:rPr lang="zh-CN" altLang="en-US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实验楼 </a:t>
            </a:r>
            <a:r>
              <a:rPr lang="en-US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5 </a:t>
            </a:r>
            <a:r>
              <a:rPr lang="zh-CN" altLang="en-US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楼会议室</a:t>
            </a:r>
            <a:endParaRPr lang="en-US" altLang="zh-CN" sz="4500" b="1" dirty="0" smtClean="0">
              <a:solidFill>
                <a:srgbClr val="00000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主 持</a:t>
            </a:r>
            <a:r>
              <a:rPr lang="zh-CN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人】</a:t>
            </a:r>
            <a:r>
              <a:rPr lang="en-US" altLang="zh-CN" sz="4500" b="1" dirty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: </a:t>
            </a:r>
            <a:r>
              <a:rPr lang="en-US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4500" b="1" dirty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赵明</a:t>
            </a:r>
            <a:r>
              <a:rPr lang="zh-CN" altLang="en-US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辉 </a:t>
            </a:r>
            <a:r>
              <a:rPr lang="zh-CN" altLang="zh-CN" sz="4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研究员</a:t>
            </a:r>
            <a:endParaRPr lang="zh-CN" altLang="zh-CN" sz="4500" dirty="0">
              <a:solidFill>
                <a:srgbClr val="00000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48925"/>
              </p:ext>
            </p:extLst>
          </p:nvPr>
        </p:nvGraphicFramePr>
        <p:xfrm>
          <a:off x="2088357" y="7947080"/>
          <a:ext cx="13825536" cy="13861058"/>
        </p:xfrm>
        <a:graphic>
          <a:graphicData uri="http://schemas.openxmlformats.org/drawingml/2006/table">
            <a:tbl>
              <a:tblPr firstRow="1" firstCol="1" bandRow="1"/>
              <a:tblGrid>
                <a:gridCol w="2736304"/>
                <a:gridCol w="7416824"/>
                <a:gridCol w="3672408"/>
              </a:tblGrid>
              <a:tr h="136815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23444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246888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370332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493776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6172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740664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864108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987552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3600" b="1" kern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华文中宋"/>
                          <a:cs typeface="Cambria"/>
                        </a:rPr>
                        <a:t>时间</a:t>
                      </a:r>
                      <a:endParaRPr lang="zh-CN" sz="36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2787" marR="527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23444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246888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370332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493776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6172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740664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864108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987552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3600" b="1" kern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华文中宋"/>
                          <a:cs typeface="Cambria"/>
                        </a:rPr>
                        <a:t>报告题目</a:t>
                      </a:r>
                      <a:endParaRPr lang="zh-CN" sz="36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2787" marR="527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3600" b="1" kern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华文中宋"/>
                          <a:cs typeface="Cambria"/>
                        </a:rPr>
                        <a:t>报告人</a:t>
                      </a:r>
                      <a:endParaRPr lang="zh-CN" sz="36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2787" marR="527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</a:tr>
              <a:tr h="1539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9:00-9:45</a:t>
                      </a:r>
                      <a:endParaRPr kumimoji="0" lang="zh-CN" sz="36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Summary</a:t>
                      </a:r>
                      <a:r>
                        <a:rPr kumimoji="0" lang="en-US" altLang="zh-CN" sz="3600" kern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kumimoji="0" lang="en-US" altLang="zh-CN" sz="3600" kern="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expediyion</a:t>
                      </a:r>
                      <a:r>
                        <a:rPr kumimoji="0" lang="en-US" altLang="zh-CN" sz="3600" kern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367/368-sites and findings</a:t>
                      </a:r>
                      <a:endParaRPr kumimoji="0" lang="en-US" altLang="zh-CN" sz="36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Zhen Sun</a:t>
                      </a:r>
                      <a:endParaRPr kumimoji="0" lang="zh-CN" sz="3600" i="1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</a:tr>
              <a:tr h="27446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9:45-10:15</a:t>
                      </a:r>
                      <a:endParaRPr kumimoji="0" lang="zh-CN" sz="36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The distribution of </a:t>
                      </a:r>
                      <a:r>
                        <a:rPr kumimoji="0" lang="en-US" altLang="zh-CN" sz="3600" kern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intraplate</a:t>
                      </a:r>
                      <a:r>
                        <a:rPr kumimoji="0"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 seamounts and crustal structure in the northeast of the South China Sea</a:t>
                      </a:r>
                      <a:endParaRPr kumimoji="0" lang="zh-CN" sz="36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3600" kern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Chaoyan</a:t>
                      </a:r>
                      <a:r>
                        <a:rPr kumimoji="0"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 Fan</a:t>
                      </a:r>
                      <a:endParaRPr kumimoji="0" lang="zh-CN" sz="3600" i="1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</a:tr>
              <a:tr h="1539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10:15-10:35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3600" i="1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Coffee Break</a:t>
                      </a:r>
                      <a:endParaRPr kumimoji="0" lang="zh-CN" altLang="zh-CN" sz="3600" i="1" kern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610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10:35-10:50</a:t>
                      </a:r>
                      <a:endParaRPr kumimoji="0" lang="zh-CN" sz="36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Seismic velocity structure of the bidirectional subduction slabs beneath Philippine</a:t>
                      </a:r>
                      <a:endParaRPr kumimoji="0" lang="zh-CN" sz="36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3600" kern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Haoyuan</a:t>
                      </a:r>
                      <a:r>
                        <a:rPr kumimoji="0"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/>
                          <a:cs typeface="Times New Roman" panose="02020603050405020304" pitchFamily="18" charset="0"/>
                        </a:rPr>
                        <a:t> Tan</a:t>
                      </a:r>
                      <a:endParaRPr kumimoji="0" lang="zh-CN" altLang="zh-CN" sz="3600" i="1" kern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</a:tr>
              <a:tr h="24482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10:50-11:05</a:t>
                      </a:r>
                      <a:endParaRPr lang="zh-CN" sz="36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Velocity structure along the profile </a:t>
                      </a:r>
                      <a:r>
                        <a:rPr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OBS 2015-2 </a:t>
                      </a:r>
                      <a:r>
                        <a:rPr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in the northeastern SCS and its tectonic significant</a:t>
                      </a:r>
                      <a:endParaRPr lang="zh-CN" altLang="en-US" sz="36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3600" kern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Siqing</a:t>
                      </a:r>
                      <a:r>
                        <a:rPr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 Liu</a:t>
                      </a:r>
                      <a:endParaRPr kumimoji="0" lang="zh-CN" altLang="zh-CN" sz="3600" i="1" kern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CN" sz="36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</a:tr>
              <a:tr h="2160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11:05-11:50</a:t>
                      </a:r>
                      <a:endParaRPr lang="zh-CN" sz="36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South China Sea and the Manila subduction zone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36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Jean-Claude</a:t>
                      </a:r>
                      <a:endParaRPr kumimoji="0" lang="zh-CN" altLang="zh-CN" sz="3600" i="1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华文中宋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365" y="21808138"/>
            <a:ext cx="14634118" cy="2530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733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自定义 2">
      <a:dk1>
        <a:srgbClr val="6ADAFA"/>
      </a:dk1>
      <a:lt1>
        <a:sysClr val="window" lastClr="FFFFFF"/>
      </a:lt1>
      <a:dk2>
        <a:srgbClr val="C3F0FD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1313</TotalTime>
  <Words>105</Words>
  <Application>Microsoft Office PowerPoint</Application>
  <PresentationFormat>自定义</PresentationFormat>
  <Paragraphs>25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流畅</vt:lpstr>
      <vt:lpstr>PowerPoint 演示文稿</vt:lpstr>
    </vt:vector>
  </TitlesOfParts>
  <Company>Chinese 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铀系定年法及其在第四纪古气候、古环境、 古生物和考古等研究领域的应用</dc:title>
  <dc:creator>Chinese User</dc:creator>
  <cp:lastModifiedBy>unknown</cp:lastModifiedBy>
  <cp:revision>168</cp:revision>
  <dcterms:created xsi:type="dcterms:W3CDTF">2012-09-21T02:18:32Z</dcterms:created>
  <dcterms:modified xsi:type="dcterms:W3CDTF">2017-06-20T01:07:27Z</dcterms:modified>
</cp:coreProperties>
</file>