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61" r:id="rId4"/>
    <p:sldId id="262" r:id="rId5"/>
    <p:sldId id="264" r:id="rId6"/>
    <p:sldId id="263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88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文本占位符 104858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Hello everyone, I am Liu Xiaoyu from Group 2.
Today,  our group will present our project on "Analyzing Reader Feedback and Differences for 'Voices from Chernobyl' from a Cross-Platform Perspective." 
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59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1EC87FF-D178-4043-B025-40B269F28A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59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1EC87FF-D178-4043-B025-40B269F28A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59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1EC87FF-D178-4043-B025-40B269F28A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22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2" y="1555115"/>
            <a:ext cx="5233035" cy="460819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2025/8/20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090" algn="l"/>
          <a:tab pos="1609090" algn="l"/>
          <a:tab pos="1609090" algn="l"/>
          <a:tab pos="1609090" algn="l"/>
        </a:tabLst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矩形 6"/>
          <p:cNvSpPr/>
          <p:nvPr/>
        </p:nvSpPr>
        <p:spPr>
          <a:xfrm>
            <a:off x="0" y="0"/>
            <a:ext cx="12192000" cy="3022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5"/>
          </a:p>
        </p:txBody>
      </p:sp>
      <p:cxnSp>
        <p:nvCxnSpPr>
          <p:cNvPr id="3145728" name="直接连接符 8"/>
          <p:cNvCxnSpPr/>
          <p:nvPr/>
        </p:nvCxnSpPr>
        <p:spPr>
          <a:xfrm>
            <a:off x="1551654" y="1007543"/>
            <a:ext cx="485775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79" name="矩形 14"/>
          <p:cNvSpPr/>
          <p:nvPr/>
        </p:nvSpPr>
        <p:spPr>
          <a:xfrm>
            <a:off x="1165715" y="507544"/>
            <a:ext cx="245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>
                    <a:alpha val="10000"/>
                  </a:schemeClr>
                </a:solidFill>
                <a:latin typeface="Times New Roman" panose="02020603050405020304" charset="0"/>
                <a:ea typeface="思源黑体" panose="020B0400000000000000" pitchFamily="34" charset="-122"/>
              </a:rPr>
              <a:t>CATALOG PAGE</a:t>
            </a:r>
          </a:p>
        </p:txBody>
      </p:sp>
      <p:grpSp>
        <p:nvGrpSpPr>
          <p:cNvPr id="21" name="组合 9"/>
          <p:cNvGrpSpPr/>
          <p:nvPr/>
        </p:nvGrpSpPr>
        <p:grpSpPr>
          <a:xfrm>
            <a:off x="0" y="1637034"/>
            <a:ext cx="12192000" cy="2924175"/>
            <a:chOff x="1" y="2486573"/>
            <a:chExt cx="12192000" cy="2714625"/>
          </a:xfrm>
        </p:grpSpPr>
        <p:sp>
          <p:nvSpPr>
            <p:cNvPr id="1048580" name="矩形 10"/>
            <p:cNvSpPr/>
            <p:nvPr/>
          </p:nvSpPr>
          <p:spPr>
            <a:xfrm>
              <a:off x="1" y="2486573"/>
              <a:ext cx="12192000" cy="2714625"/>
            </a:xfrm>
            <a:prstGeom prst="rect">
              <a:avLst/>
            </a:prstGeom>
            <a:solidFill>
              <a:srgbClr val="AA2928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405" kern="0">
                <a:solidFill>
                  <a:srgbClr val="AA2928"/>
                </a:solidFill>
                <a:latin typeface="Times New Roman" panose="02020603050405020304"/>
                <a:ea typeface="微软雅黑" panose="020B0503020204020204" charset="-122"/>
              </a:endParaRPr>
            </a:p>
          </p:txBody>
        </p:sp>
        <p:sp>
          <p:nvSpPr>
            <p:cNvPr id="1048581" name="文本框 12"/>
            <p:cNvSpPr txBox="1"/>
            <p:nvPr/>
          </p:nvSpPr>
          <p:spPr>
            <a:xfrm>
              <a:off x="1" y="2970384"/>
              <a:ext cx="12192000" cy="154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80000"/>
                </a:lnSpc>
                <a:spcAft>
                  <a:spcPts val="1800"/>
                </a:spcAft>
              </a:pPr>
              <a:r>
                <a:rPr lang="en-US" altLang="zh-CN" sz="66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论文稿件审查流程</a:t>
              </a:r>
            </a:p>
          </p:txBody>
        </p:sp>
      </p:grpSp>
      <p:pic>
        <p:nvPicPr>
          <p:cNvPr id="209715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31483" y="368303"/>
            <a:ext cx="3940175" cy="8261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6"/>
          <p:cNvSpPr txBox="1"/>
          <p:nvPr/>
        </p:nvSpPr>
        <p:spPr>
          <a:xfrm>
            <a:off x="0" y="22952"/>
            <a:ext cx="5280243" cy="662273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spc="-151" dirty="0">
                <a:solidFill>
                  <a:srgbClr val="17499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《投寄稿件综合审查表》填写要求</a:t>
            </a:r>
          </a:p>
        </p:txBody>
      </p:sp>
      <p:grpSp>
        <p:nvGrpSpPr>
          <p:cNvPr id="49" name="组合 13"/>
          <p:cNvGrpSpPr/>
          <p:nvPr/>
        </p:nvGrpSpPr>
        <p:grpSpPr>
          <a:xfrm>
            <a:off x="0" y="822145"/>
            <a:ext cx="12192000" cy="63979"/>
            <a:chOff x="0" y="822146"/>
            <a:chExt cx="12192000" cy="63978"/>
          </a:xfrm>
        </p:grpSpPr>
        <p:cxnSp>
          <p:nvCxnSpPr>
            <p:cNvPr id="3145731" name="直接连接符 2"/>
            <p:cNvCxnSpPr/>
            <p:nvPr/>
          </p:nvCxnSpPr>
          <p:spPr>
            <a:xfrm>
              <a:off x="0" y="822146"/>
              <a:ext cx="12192000" cy="0"/>
            </a:xfrm>
            <a:prstGeom prst="line">
              <a:avLst/>
            </a:prstGeom>
            <a:ln w="762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直接连接符 12"/>
            <p:cNvCxnSpPr/>
            <p:nvPr/>
          </p:nvCxnSpPr>
          <p:spPr>
            <a:xfrm>
              <a:off x="0" y="886124"/>
              <a:ext cx="12192000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z="1200">
                <a:solidFill>
                  <a:prstClr val="white"/>
                </a:solidFill>
                <a:latin typeface="Times New Roman" panose="02020603050405020304"/>
                <a:ea typeface="微软雅黑" panose="020B0503020204020204" charset="-122"/>
              </a:rPr>
              <a:t>2</a:t>
            </a:fld>
            <a:endParaRPr lang="zh-CN" altLang="en-US" sz="1200">
              <a:solidFill>
                <a:prstClr val="white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pic>
        <p:nvPicPr>
          <p:cNvPr id="3" name="图片 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949326"/>
            <a:ext cx="6888480" cy="58648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3091" y="1483361"/>
            <a:ext cx="5788660" cy="4279900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4" name="文本框 3"/>
          <p:cNvSpPr txBox="1"/>
          <p:nvPr/>
        </p:nvSpPr>
        <p:spPr>
          <a:xfrm>
            <a:off x="7108825" y="2912389"/>
            <a:ext cx="281051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C00000"/>
                </a:solidFill>
                <a:sym typeface="+mn-ea"/>
              </a:rPr>
              <a:t>由经办人手写</a:t>
            </a:r>
            <a:endParaRPr lang="en-US" altLang="zh-CN" dirty="0">
              <a:solidFill>
                <a:srgbClr val="C00000"/>
              </a:solidFill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sym typeface="+mn-ea"/>
              </a:rPr>
              <a:t>签名由第一作者签字</a:t>
            </a:r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108825" y="5892166"/>
            <a:ext cx="430657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学生由</a:t>
            </a:r>
            <a:r>
              <a:rPr lang="zh-CN" altLang="en-US" dirty="0">
                <a:solidFill>
                  <a:srgbClr val="C00000"/>
                </a:solidFill>
              </a:rPr>
              <a:t>导师</a:t>
            </a:r>
            <a:r>
              <a:rPr lang="zh-CN" altLang="en-US" dirty="0"/>
              <a:t>审查签名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非学生由</a:t>
            </a:r>
            <a:r>
              <a:rPr lang="zh-CN" altLang="en-US" dirty="0">
                <a:solidFill>
                  <a:srgbClr val="C00000"/>
                </a:solidFill>
              </a:rPr>
              <a:t>学科组长</a:t>
            </a:r>
            <a:r>
              <a:rPr lang="zh-CN" altLang="en-US" dirty="0"/>
              <a:t>审查签名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54521" y="922658"/>
            <a:ext cx="281051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相关流程</a:t>
            </a:r>
          </a:p>
        </p:txBody>
      </p:sp>
      <p:sp>
        <p:nvSpPr>
          <p:cNvPr id="5" name="右箭头 8"/>
          <p:cNvSpPr/>
          <p:nvPr/>
        </p:nvSpPr>
        <p:spPr>
          <a:xfrm>
            <a:off x="6502399" y="6100713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6" name="右箭头 8"/>
          <p:cNvSpPr/>
          <p:nvPr/>
        </p:nvSpPr>
        <p:spPr>
          <a:xfrm>
            <a:off x="6502399" y="3144819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28DE8B7-6BEC-E2AA-60E7-99B5FCAAD4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86" t="1" r="6472" b="749"/>
          <a:stretch>
            <a:fillRect/>
          </a:stretch>
        </p:blipFill>
        <p:spPr>
          <a:xfrm>
            <a:off x="243521" y="1373195"/>
            <a:ext cx="6750685" cy="4941205"/>
          </a:xfrm>
          <a:prstGeom prst="rect">
            <a:avLst/>
          </a:prstGeom>
        </p:spPr>
      </p:pic>
      <p:sp>
        <p:nvSpPr>
          <p:cNvPr id="1048591" name="TextBox 6"/>
          <p:cNvSpPr txBox="1"/>
          <p:nvPr/>
        </p:nvSpPr>
        <p:spPr>
          <a:xfrm>
            <a:off x="0" y="22952"/>
            <a:ext cx="5280243" cy="662273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spc="-151" dirty="0">
                <a:solidFill>
                  <a:srgbClr val="17499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《投寄稿件综合审查表》填写要求</a:t>
            </a:r>
          </a:p>
        </p:txBody>
      </p:sp>
      <p:grpSp>
        <p:nvGrpSpPr>
          <p:cNvPr id="49" name="组合 13"/>
          <p:cNvGrpSpPr/>
          <p:nvPr/>
        </p:nvGrpSpPr>
        <p:grpSpPr>
          <a:xfrm>
            <a:off x="0" y="822145"/>
            <a:ext cx="12192000" cy="63979"/>
            <a:chOff x="0" y="822146"/>
            <a:chExt cx="12192000" cy="63978"/>
          </a:xfrm>
        </p:grpSpPr>
        <p:cxnSp>
          <p:nvCxnSpPr>
            <p:cNvPr id="3145731" name="直接连接符 2"/>
            <p:cNvCxnSpPr/>
            <p:nvPr/>
          </p:nvCxnSpPr>
          <p:spPr>
            <a:xfrm>
              <a:off x="0" y="822146"/>
              <a:ext cx="12192000" cy="0"/>
            </a:xfrm>
            <a:prstGeom prst="line">
              <a:avLst/>
            </a:prstGeom>
            <a:ln w="762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直接连接符 12"/>
            <p:cNvCxnSpPr/>
            <p:nvPr/>
          </p:nvCxnSpPr>
          <p:spPr>
            <a:xfrm>
              <a:off x="0" y="886124"/>
              <a:ext cx="12192000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A06E-6E7C-416D-A80B-27D235CEB89A}" type="slidenum">
              <a:rPr lang="zh-CN" altLang="en-US" sz="1200">
                <a:solidFill>
                  <a:prstClr val="white"/>
                </a:solidFill>
                <a:latin typeface="Times New Roman" panose="02020603050405020304"/>
                <a:ea typeface="微软雅黑" panose="020B0503020204020204" charset="-122"/>
              </a:rPr>
              <a:t>3</a:t>
            </a:fld>
            <a:endParaRPr lang="zh-CN" altLang="en-US" sz="1200" dirty="0">
              <a:solidFill>
                <a:prstClr val="white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74228" y="2696265"/>
            <a:ext cx="432689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交</a:t>
            </a:r>
            <a:r>
              <a:rPr lang="zh-CN" altLang="en-US" dirty="0">
                <a:solidFill>
                  <a:srgbClr val="C00000"/>
                </a:solidFill>
              </a:rPr>
              <a:t>一号楼</a:t>
            </a:r>
            <a:r>
              <a:rPr lang="en-US" altLang="zh-CN" dirty="0">
                <a:solidFill>
                  <a:srgbClr val="C00000"/>
                </a:solidFill>
              </a:rPr>
              <a:t>303B</a:t>
            </a:r>
            <a:r>
              <a:rPr lang="zh-CN" altLang="en-US" dirty="0"/>
              <a:t>徐超老师处，后续等待通知即可，</a:t>
            </a:r>
            <a:r>
              <a:rPr lang="zh-CN" altLang="en-US" dirty="0">
                <a:solidFill>
                  <a:srgbClr val="C00000"/>
                </a:solidFill>
              </a:rPr>
              <a:t>无需自行提交</a:t>
            </a:r>
            <a:r>
              <a:rPr lang="zh-CN" altLang="en-US" dirty="0"/>
              <a:t>下一部门也</a:t>
            </a:r>
            <a:r>
              <a:rPr lang="zh-CN" altLang="en-US" dirty="0">
                <a:solidFill>
                  <a:srgbClr val="C00000"/>
                </a:solidFill>
              </a:rPr>
              <a:t>无需取回</a:t>
            </a:r>
            <a:r>
              <a:rPr lang="zh-CN" altLang="en-US" dirty="0"/>
              <a:t>（创融</a:t>
            </a:r>
            <a:r>
              <a:rPr lang="en-US" altLang="zh-CN" dirty="0"/>
              <a:t>QQ</a:t>
            </a:r>
            <a:r>
              <a:rPr lang="zh-CN" altLang="en-US" dirty="0"/>
              <a:t>群</a:t>
            </a:r>
            <a:r>
              <a:rPr lang="en-US" altLang="zh-CN" dirty="0"/>
              <a:t>62716149</a:t>
            </a:r>
            <a:r>
              <a:rPr lang="zh-CN" altLang="en-US" dirty="0"/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390525" y="2555875"/>
            <a:ext cx="6549391" cy="1024891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  <p:sp>
        <p:nvSpPr>
          <p:cNvPr id="5" name="矩形 4"/>
          <p:cNvSpPr/>
          <p:nvPr/>
        </p:nvSpPr>
        <p:spPr>
          <a:xfrm>
            <a:off x="189231" y="4479627"/>
            <a:ext cx="6750685" cy="770889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08665" y="4521218"/>
            <a:ext cx="529399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所在部门意见勾选“</a:t>
            </a:r>
            <a:r>
              <a:rPr lang="zh-CN" altLang="en-US" dirty="0">
                <a:solidFill>
                  <a:srgbClr val="C00000"/>
                </a:solidFill>
              </a:rPr>
              <a:t>需要</a:t>
            </a:r>
            <a:r>
              <a:rPr lang="zh-CN" altLang="en-US" dirty="0"/>
              <a:t>”：</a:t>
            </a:r>
            <a:r>
              <a:rPr lang="zh-CN" altLang="en-US" dirty="0">
                <a:solidFill>
                  <a:srgbClr val="C00000"/>
                </a:solidFill>
              </a:rPr>
              <a:t>需创融处签字</a:t>
            </a:r>
            <a:endParaRPr lang="en-US" altLang="zh-CN" dirty="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所在部门意见勾选“</a:t>
            </a:r>
            <a:r>
              <a:rPr lang="zh-CN" altLang="en-US" dirty="0">
                <a:solidFill>
                  <a:srgbClr val="C00000"/>
                </a:solidFill>
              </a:rPr>
              <a:t>不需要</a:t>
            </a:r>
            <a:r>
              <a:rPr lang="zh-CN" altLang="en-US" dirty="0"/>
              <a:t>”：不</a:t>
            </a:r>
            <a:r>
              <a:rPr lang="zh-CN" altLang="en-US" dirty="0">
                <a:solidFill>
                  <a:srgbClr val="C00000"/>
                </a:solidFill>
              </a:rPr>
              <a:t>需创融处签字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  （若所在部门意见负责人不是上述所列四人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/>
              <a:t> 签字，则</a:t>
            </a:r>
            <a:r>
              <a:rPr lang="zh-CN" altLang="en-US" dirty="0">
                <a:solidFill>
                  <a:srgbClr val="C00000"/>
                </a:solidFill>
              </a:rPr>
              <a:t>必需</a:t>
            </a:r>
            <a:r>
              <a:rPr lang="zh-CN" altLang="en-US" dirty="0"/>
              <a:t>创融处殷建平签字）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74228" y="1114670"/>
            <a:ext cx="320802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各处室部门负责人审核</a:t>
            </a:r>
            <a:endParaRPr lang="en-US" altLang="zh-CN" dirty="0"/>
          </a:p>
          <a:p>
            <a:r>
              <a:rPr lang="en-US" altLang="zh-CN" dirty="0"/>
              <a:t>    LTO</a:t>
            </a:r>
            <a:r>
              <a:rPr lang="zh-CN" altLang="en-US" dirty="0"/>
              <a:t>：        蔡树群</a:t>
            </a:r>
            <a:endParaRPr lang="en-US" altLang="zh-CN" dirty="0"/>
          </a:p>
          <a:p>
            <a:r>
              <a:rPr lang="en-US" altLang="zh-CN" dirty="0"/>
              <a:t>    OMG</a:t>
            </a:r>
            <a:r>
              <a:rPr lang="zh-CN" altLang="en-US" dirty="0"/>
              <a:t>：      颜文</a:t>
            </a:r>
            <a:endParaRPr lang="en-US" altLang="zh-CN" dirty="0"/>
          </a:p>
          <a:p>
            <a:r>
              <a:rPr lang="en-US" altLang="zh-CN" dirty="0"/>
              <a:t>    LMB</a:t>
            </a:r>
            <a:r>
              <a:rPr lang="zh-CN" altLang="en-US" dirty="0"/>
              <a:t>：       田新朋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工程中心：索安宁</a:t>
            </a:r>
            <a:endParaRPr lang="en-US" altLang="zh-CN" dirty="0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dirty="0"/>
          </a:p>
        </p:txBody>
      </p:sp>
      <p:sp>
        <p:nvSpPr>
          <p:cNvPr id="2" name="右箭头 8"/>
          <p:cNvSpPr/>
          <p:nvPr/>
        </p:nvSpPr>
        <p:spPr>
          <a:xfrm>
            <a:off x="6943247" y="4750453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12" name="右箭头 8"/>
          <p:cNvSpPr/>
          <p:nvPr/>
        </p:nvSpPr>
        <p:spPr>
          <a:xfrm>
            <a:off x="6975792" y="2947207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13" name="右箭头 8"/>
          <p:cNvSpPr/>
          <p:nvPr/>
        </p:nvSpPr>
        <p:spPr>
          <a:xfrm>
            <a:off x="6984999" y="1816349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D3F34A6-ECDA-2C46-5F7F-B89D82B3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375" y="0"/>
            <a:ext cx="466680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3EE353-DC85-EFF9-8EF4-ECCE56FF1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1"/>
          <a:stretch>
            <a:fillRect/>
          </a:stretch>
        </p:blipFill>
        <p:spPr>
          <a:xfrm>
            <a:off x="1572075" y="0"/>
            <a:ext cx="47187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62125" y="4095750"/>
            <a:ext cx="3738600" cy="704850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4388" y="259318"/>
            <a:ext cx="123678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/>
              <a:t>样例表</a:t>
            </a:r>
          </a:p>
        </p:txBody>
      </p:sp>
      <p:sp>
        <p:nvSpPr>
          <p:cNvPr id="9" name="矩形 8"/>
          <p:cNvSpPr/>
          <p:nvPr/>
        </p:nvSpPr>
        <p:spPr>
          <a:xfrm>
            <a:off x="2062125" y="5800725"/>
            <a:ext cx="3738600" cy="447675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  <p:sp>
        <p:nvSpPr>
          <p:cNvPr id="10" name="矩形 9"/>
          <p:cNvSpPr/>
          <p:nvPr/>
        </p:nvSpPr>
        <p:spPr>
          <a:xfrm>
            <a:off x="7220236" y="4095750"/>
            <a:ext cx="3638264" cy="704850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  <p:sp>
        <p:nvSpPr>
          <p:cNvPr id="12" name="矩形 11"/>
          <p:cNvSpPr/>
          <p:nvPr/>
        </p:nvSpPr>
        <p:spPr>
          <a:xfrm>
            <a:off x="7220236" y="5800725"/>
            <a:ext cx="3638264" cy="447675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6"/>
          <p:cNvSpPr txBox="1"/>
          <p:nvPr/>
        </p:nvSpPr>
        <p:spPr>
          <a:xfrm>
            <a:off x="0" y="22952"/>
            <a:ext cx="4600826" cy="662273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spc="-151" dirty="0">
                <a:solidFill>
                  <a:srgbClr val="17499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《信息宣传审查表》填写要求</a:t>
            </a:r>
          </a:p>
        </p:txBody>
      </p:sp>
      <p:grpSp>
        <p:nvGrpSpPr>
          <p:cNvPr id="49" name="组合 13"/>
          <p:cNvGrpSpPr/>
          <p:nvPr/>
        </p:nvGrpSpPr>
        <p:grpSpPr>
          <a:xfrm>
            <a:off x="0" y="822145"/>
            <a:ext cx="12192000" cy="63979"/>
            <a:chOff x="0" y="822146"/>
            <a:chExt cx="12192000" cy="63978"/>
          </a:xfrm>
        </p:grpSpPr>
        <p:cxnSp>
          <p:nvCxnSpPr>
            <p:cNvPr id="3145731" name="直接连接符 2"/>
            <p:cNvCxnSpPr/>
            <p:nvPr/>
          </p:nvCxnSpPr>
          <p:spPr>
            <a:xfrm>
              <a:off x="0" y="822146"/>
              <a:ext cx="12192000" cy="0"/>
            </a:xfrm>
            <a:prstGeom prst="line">
              <a:avLst/>
            </a:prstGeom>
            <a:ln w="762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直接连接符 12"/>
            <p:cNvCxnSpPr/>
            <p:nvPr/>
          </p:nvCxnSpPr>
          <p:spPr>
            <a:xfrm>
              <a:off x="0" y="886124"/>
              <a:ext cx="12192000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2" name="灯片编号占位符 51"/>
          <p:cNvSpPr>
            <a:spLocks noGrp="1"/>
          </p:cNvSpPr>
          <p:nvPr>
            <p:ph type="sldNum" sz="quarter" idx="12"/>
          </p:nvPr>
        </p:nvSpPr>
        <p:spPr>
          <a:xfrm>
            <a:off x="9147773" y="6363360"/>
            <a:ext cx="2700000" cy="316800"/>
          </a:xfrm>
        </p:spPr>
        <p:txBody>
          <a:bodyPr/>
          <a:lstStyle/>
          <a:p>
            <a:fld id="{681EA06E-6E7C-416D-A80B-27D235CEB89A}" type="slidenum">
              <a:rPr lang="zh-CN" altLang="en-US" sz="1200">
                <a:solidFill>
                  <a:prstClr val="white"/>
                </a:solidFill>
                <a:latin typeface="Times New Roman" panose="02020603050405020304"/>
                <a:ea typeface="微软雅黑" panose="020B0503020204020204" charset="-122"/>
              </a:rPr>
              <a:t>5</a:t>
            </a:fld>
            <a:endParaRPr lang="zh-CN" altLang="en-US" sz="1200" dirty="0">
              <a:solidFill>
                <a:prstClr val="white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46802" y="2391511"/>
            <a:ext cx="599735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sym typeface="+mn-ea"/>
              </a:rPr>
              <a:t>由撰稿人（经办人）手写，并由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学科组长</a:t>
            </a:r>
            <a:r>
              <a:rPr lang="zh-CN" altLang="en-US" dirty="0">
                <a:sym typeface="+mn-ea"/>
              </a:rPr>
              <a:t>签字确认</a:t>
            </a:r>
            <a:endParaRPr lang="en-US" altLang="zh-CN" dirty="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1305" y="3197465"/>
            <a:ext cx="448478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各处室部门</a:t>
            </a:r>
            <a:r>
              <a:rPr lang="zh-CN" altLang="en-US" dirty="0">
                <a:solidFill>
                  <a:srgbClr val="C00000"/>
                </a:solidFill>
              </a:rPr>
              <a:t>负责人</a:t>
            </a:r>
            <a:r>
              <a:rPr lang="zh-CN" altLang="en-US" dirty="0"/>
              <a:t>审核</a:t>
            </a:r>
            <a:endParaRPr lang="en-US" altLang="zh-CN" dirty="0"/>
          </a:p>
          <a:p>
            <a:r>
              <a:rPr lang="en-US" altLang="zh-CN" dirty="0"/>
              <a:t>    LTO</a:t>
            </a:r>
            <a:r>
              <a:rPr lang="zh-CN" altLang="en-US" dirty="0"/>
              <a:t>： 蔡树群；</a:t>
            </a:r>
            <a:r>
              <a:rPr lang="en-US" altLang="zh-CN" dirty="0"/>
              <a:t>OMG</a:t>
            </a:r>
            <a:r>
              <a:rPr lang="zh-CN" altLang="en-US" dirty="0"/>
              <a:t>：      颜文</a:t>
            </a:r>
            <a:endParaRPr lang="en-US" altLang="zh-CN" dirty="0"/>
          </a:p>
          <a:p>
            <a:r>
              <a:rPr lang="en-US" altLang="zh-CN" dirty="0"/>
              <a:t>    LMB</a:t>
            </a:r>
            <a:r>
              <a:rPr lang="zh-CN" altLang="en-US" dirty="0"/>
              <a:t>：田新朋；工程中心：索安宁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6510319" y="1545395"/>
            <a:ext cx="281051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相关流程</a:t>
            </a:r>
          </a:p>
        </p:txBody>
      </p:sp>
      <p:sp>
        <p:nvSpPr>
          <p:cNvPr id="5" name="右箭头 8"/>
          <p:cNvSpPr/>
          <p:nvPr/>
        </p:nvSpPr>
        <p:spPr>
          <a:xfrm>
            <a:off x="4395568" y="3587838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6" name="右箭头 8"/>
          <p:cNvSpPr/>
          <p:nvPr/>
        </p:nvSpPr>
        <p:spPr>
          <a:xfrm>
            <a:off x="4401065" y="2445133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7971" t="6478" r="9163" b="11161"/>
          <a:stretch>
            <a:fillRect/>
          </a:stretch>
        </p:blipFill>
        <p:spPr>
          <a:xfrm>
            <a:off x="76319" y="886124"/>
            <a:ext cx="4237433" cy="59104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9765" y="1439142"/>
            <a:ext cx="3914775" cy="2047871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9" name="右箭头 8"/>
          <p:cNvSpPr/>
          <p:nvPr/>
        </p:nvSpPr>
        <p:spPr>
          <a:xfrm>
            <a:off x="4395568" y="4356738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10" name="文本框 9"/>
          <p:cNvSpPr txBox="1"/>
          <p:nvPr/>
        </p:nvSpPr>
        <p:spPr>
          <a:xfrm>
            <a:off x="4720907" y="4040031"/>
            <a:ext cx="773979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综合办公室负责人审核（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号楼</a:t>
            </a:r>
            <a:r>
              <a:rPr lang="en-US" altLang="zh-CN" dirty="0">
                <a:solidFill>
                  <a:srgbClr val="C00000"/>
                </a:solidFill>
              </a:rPr>
              <a:t>910B</a:t>
            </a:r>
            <a:r>
              <a:rPr lang="zh-CN" altLang="en-US" dirty="0"/>
              <a:t>），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如</a:t>
            </a:r>
            <a:r>
              <a:rPr lang="zh-CN" altLang="en-US" dirty="0">
                <a:solidFill>
                  <a:srgbClr val="C00000"/>
                </a:solidFill>
              </a:rPr>
              <a:t>非</a:t>
            </a:r>
            <a:r>
              <a:rPr lang="zh-CN" altLang="en-US" dirty="0"/>
              <a:t>重大事项，勾选“</a:t>
            </a:r>
            <a:r>
              <a:rPr lang="zh-CN" altLang="en-US" dirty="0">
                <a:solidFill>
                  <a:srgbClr val="C00000"/>
                </a:solidFill>
              </a:rPr>
              <a:t>是</a:t>
            </a:r>
            <a:r>
              <a:rPr lang="zh-CN" altLang="en-US" dirty="0"/>
              <a:t>”则到</a:t>
            </a:r>
            <a:r>
              <a:rPr lang="zh-CN" altLang="en-US" dirty="0">
                <a:solidFill>
                  <a:srgbClr val="C00000"/>
                </a:solidFill>
              </a:rPr>
              <a:t>下一步</a:t>
            </a:r>
            <a:r>
              <a:rPr lang="zh-CN" altLang="en-US" dirty="0"/>
              <a:t>；勾选“</a:t>
            </a:r>
            <a:r>
              <a:rPr lang="zh-CN" altLang="en-US" dirty="0">
                <a:solidFill>
                  <a:srgbClr val="C00000"/>
                </a:solidFill>
              </a:rPr>
              <a:t>否</a:t>
            </a:r>
            <a:r>
              <a:rPr lang="zh-CN" altLang="en-US" dirty="0"/>
              <a:t>”则</a:t>
            </a:r>
            <a:r>
              <a:rPr lang="zh-CN" altLang="en-US" dirty="0">
                <a:solidFill>
                  <a:srgbClr val="C00000"/>
                </a:solidFill>
              </a:rPr>
              <a:t>结束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>
                <a:solidFill>
                  <a:srgbClr val="C00000"/>
                </a:solidFill>
              </a:rPr>
              <a:t>    </a:t>
            </a:r>
            <a:r>
              <a:rPr lang="zh-CN" altLang="en-US" dirty="0"/>
              <a:t>如</a:t>
            </a:r>
            <a:r>
              <a:rPr lang="zh-CN" altLang="en-US" dirty="0">
                <a:solidFill>
                  <a:srgbClr val="C00000"/>
                </a:solidFill>
              </a:rPr>
              <a:t>是</a:t>
            </a:r>
            <a:r>
              <a:rPr lang="zh-CN" altLang="en-US" dirty="0"/>
              <a:t>重大事项，勾选“</a:t>
            </a:r>
            <a:r>
              <a:rPr lang="zh-CN" altLang="en-US" dirty="0">
                <a:solidFill>
                  <a:srgbClr val="C00000"/>
                </a:solidFill>
              </a:rPr>
              <a:t>是</a:t>
            </a:r>
            <a:r>
              <a:rPr lang="zh-CN" altLang="en-US" dirty="0"/>
              <a:t>”则到</a:t>
            </a:r>
            <a:r>
              <a:rPr lang="zh-CN" altLang="en-US" dirty="0">
                <a:solidFill>
                  <a:srgbClr val="C00000"/>
                </a:solidFill>
              </a:rPr>
              <a:t>下一步</a:t>
            </a:r>
            <a:r>
              <a:rPr lang="zh-CN" altLang="en-US" dirty="0"/>
              <a:t>；勾选“</a:t>
            </a:r>
            <a:r>
              <a:rPr lang="zh-CN" altLang="en-US" dirty="0">
                <a:solidFill>
                  <a:srgbClr val="C00000"/>
                </a:solidFill>
              </a:rPr>
              <a:t>否</a:t>
            </a:r>
            <a:r>
              <a:rPr lang="zh-CN" altLang="en-US" dirty="0"/>
              <a:t>”则</a:t>
            </a:r>
            <a:r>
              <a:rPr lang="zh-CN" altLang="en-US" dirty="0">
                <a:solidFill>
                  <a:srgbClr val="C00000"/>
                </a:solidFill>
              </a:rPr>
              <a:t>到主管领导签字</a:t>
            </a:r>
            <a:endParaRPr lang="en-US" altLang="zh-CN" dirty="0"/>
          </a:p>
        </p:txBody>
      </p:sp>
      <p:sp>
        <p:nvSpPr>
          <p:cNvPr id="12" name="右箭头 8"/>
          <p:cNvSpPr/>
          <p:nvPr/>
        </p:nvSpPr>
        <p:spPr>
          <a:xfrm>
            <a:off x="4390071" y="5104935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13" name="文本框 12"/>
          <p:cNvSpPr txBox="1"/>
          <p:nvPr/>
        </p:nvSpPr>
        <p:spPr>
          <a:xfrm>
            <a:off x="4741305" y="4957730"/>
            <a:ext cx="662600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/>
              <a:t>创融处负责人审核（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号楼</a:t>
            </a:r>
            <a:r>
              <a:rPr lang="en-US" altLang="zh-CN" dirty="0">
                <a:solidFill>
                  <a:srgbClr val="C00000"/>
                </a:solidFill>
              </a:rPr>
              <a:t>806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>
                <a:solidFill>
                  <a:srgbClr val="C00000"/>
                </a:solidFill>
              </a:rPr>
              <a:t>如是重大事项</a:t>
            </a:r>
            <a:r>
              <a:rPr lang="zh-CN" altLang="en-US" dirty="0"/>
              <a:t>则进行</a:t>
            </a:r>
            <a:r>
              <a:rPr lang="zh-CN" altLang="en-US" dirty="0">
                <a:solidFill>
                  <a:srgbClr val="C00000"/>
                </a:solidFill>
              </a:rPr>
              <a:t>下一步</a:t>
            </a:r>
            <a:r>
              <a:rPr lang="zh-CN" altLang="en-US" dirty="0"/>
              <a:t>；不是则拿回综合办公室结束</a:t>
            </a:r>
            <a:endParaRPr lang="en-US" altLang="zh-CN" dirty="0"/>
          </a:p>
        </p:txBody>
      </p:sp>
      <p:sp>
        <p:nvSpPr>
          <p:cNvPr id="14" name="右箭头 8"/>
          <p:cNvSpPr/>
          <p:nvPr/>
        </p:nvSpPr>
        <p:spPr>
          <a:xfrm>
            <a:off x="4415966" y="5752278"/>
            <a:ext cx="330836" cy="2292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sp>
        <p:nvSpPr>
          <p:cNvPr id="15" name="文本框 14"/>
          <p:cNvSpPr txBox="1"/>
          <p:nvPr/>
        </p:nvSpPr>
        <p:spPr>
          <a:xfrm>
            <a:off x="4746802" y="5608762"/>
            <a:ext cx="662600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C00000"/>
                </a:solidFill>
              </a:rPr>
              <a:t>需创融处审核</a:t>
            </a:r>
            <a:r>
              <a:rPr lang="zh-CN" altLang="en-US" dirty="0"/>
              <a:t>的重大事项，由林强签字；</a:t>
            </a:r>
            <a:endParaRPr lang="en-US" altLang="zh-CN" dirty="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C00000"/>
                </a:solidFill>
              </a:rPr>
              <a:t>不需创融处审核</a:t>
            </a:r>
            <a:r>
              <a:rPr lang="zh-CN" altLang="en-US" dirty="0"/>
              <a:t>的重大事项，由谢昌龙签字</a:t>
            </a:r>
            <a:endParaRPr lang="en-US" altLang="zh-C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08496"/>
            <a:ext cx="240836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/>
              <a:t>      样例表</a:t>
            </a:r>
            <a:endParaRPr lang="en-US" altLang="zh-CN" sz="2400" b="1" dirty="0"/>
          </a:p>
          <a:p>
            <a:r>
              <a:rPr lang="zh-CN" altLang="en-US" sz="2400" b="1" dirty="0"/>
              <a:t>（</a:t>
            </a:r>
            <a:r>
              <a:rPr lang="zh-CN" altLang="en-US" sz="2400" b="1" dirty="0">
                <a:solidFill>
                  <a:srgbClr val="C00000"/>
                </a:solidFill>
              </a:rPr>
              <a:t>非重大</a:t>
            </a:r>
            <a:r>
              <a:rPr lang="zh-CN" altLang="en-US" sz="2400" b="1" dirty="0"/>
              <a:t>事项）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82" y="0"/>
            <a:ext cx="503381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95" y="208496"/>
            <a:ext cx="4877330" cy="66495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08362" y="3829050"/>
            <a:ext cx="4335338" cy="1428750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  <p:sp>
        <p:nvSpPr>
          <p:cNvPr id="10" name="矩形 9"/>
          <p:cNvSpPr/>
          <p:nvPr/>
        </p:nvSpPr>
        <p:spPr>
          <a:xfrm>
            <a:off x="7615969" y="3829050"/>
            <a:ext cx="4335338" cy="1428750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08496"/>
            <a:ext cx="240836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/>
              <a:t>     样例表</a:t>
            </a:r>
            <a:endParaRPr lang="en-US" altLang="zh-CN" sz="2400" b="1" dirty="0"/>
          </a:p>
          <a:p>
            <a:r>
              <a:rPr lang="zh-CN" altLang="en-US" sz="2400" b="1" dirty="0"/>
              <a:t>（</a:t>
            </a:r>
            <a:r>
              <a:rPr lang="zh-CN" altLang="en-US" sz="2400" b="1" dirty="0">
                <a:solidFill>
                  <a:srgbClr val="C00000"/>
                </a:solidFill>
              </a:rPr>
              <a:t>重大</a:t>
            </a:r>
            <a:r>
              <a:rPr lang="zh-CN" altLang="en-US" sz="2400" b="1" dirty="0"/>
              <a:t>事项）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20" y="0"/>
            <a:ext cx="496831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19" y="0"/>
            <a:ext cx="4872581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32906" y="3810000"/>
            <a:ext cx="4444144" cy="2171700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  <p:sp>
        <p:nvSpPr>
          <p:cNvPr id="10" name="矩形 9"/>
          <p:cNvSpPr/>
          <p:nvPr/>
        </p:nvSpPr>
        <p:spPr>
          <a:xfrm>
            <a:off x="7533637" y="3810000"/>
            <a:ext cx="4444144" cy="2171700"/>
          </a:xfrm>
          <a:prstGeom prst="rect">
            <a:avLst/>
          </a:prstGeom>
          <a:noFill/>
          <a:ln w="57150">
            <a:solidFill>
              <a:srgbClr val="C00000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5"/>
              <a:t>v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JmYmVhMGQ2YWQwOTc0ZDFkYmVkZTE0NzFkNThlY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520,&quot;width&quot;:2410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</TotalTime>
  <Words>665</Words>
  <Application>Microsoft Office PowerPoint</Application>
  <PresentationFormat>宽屏</PresentationFormat>
  <Paragraphs>54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丛梦静</dc:creator>
  <cp:lastModifiedBy>梦静 丛</cp:lastModifiedBy>
  <cp:revision>178</cp:revision>
  <dcterms:created xsi:type="dcterms:W3CDTF">2019-06-19T02:08:00Z</dcterms:created>
  <dcterms:modified xsi:type="dcterms:W3CDTF">2025-08-20T10:05:04Z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50F0522FDB9A4DF4B67ABED8850B8175</vt:lpwstr>
  </property>
</Properties>
</file>